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79491" autoAdjust="0"/>
  </p:normalViewPr>
  <p:slideViewPr>
    <p:cSldViewPr>
      <p:cViewPr>
        <p:scale>
          <a:sx n="40" d="100"/>
          <a:sy n="40" d="100"/>
        </p:scale>
        <p:origin x="-135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C604D-569A-48B2-8712-BA6CD7E42AFD}" type="datetimeFigureOut">
              <a:rPr lang="en-US" smtClean="0"/>
              <a:t>4/25/2013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8D6D76-3DFF-4A15-884E-42BBBDEA2FD3}" type="slidenum">
              <a:rPr lang="en-US" smtClean="0"/>
              <a:t>‹#›</a:t>
            </a:fld>
            <a:endParaRPr lang="en-US"/>
          </a:p>
        </p:txBody>
      </p:sp>
    </p:spTree>
    <p:extLst>
      <p:ext uri="{BB962C8B-B14F-4D97-AF65-F5344CB8AC3E}">
        <p14:creationId xmlns:p14="http://schemas.microsoft.com/office/powerpoint/2010/main" val="165478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D6D76-3DFF-4A15-884E-42BBBDEA2FD3}" type="slidenum">
              <a:rPr lang="en-US" smtClean="0"/>
              <a:t>1</a:t>
            </a:fld>
            <a:endParaRPr lang="en-US"/>
          </a:p>
        </p:txBody>
      </p:sp>
    </p:spTree>
    <p:extLst>
      <p:ext uri="{BB962C8B-B14F-4D97-AF65-F5344CB8AC3E}">
        <p14:creationId xmlns:p14="http://schemas.microsoft.com/office/powerpoint/2010/main" val="414024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issues include cyber bulling</a:t>
            </a:r>
            <a:r>
              <a:rPr lang="en-US" baseline="0" dirty="0" smtClean="0"/>
              <a:t>, online interaction, and digital divide.  Cyber bullying is the use of the internet, cell phones, or other electronic devices to intentionally hurt someone’s feelings. This could be the spreading of lies, rumors, or insults targeting a person for the purpose of intimidation as well as posting personal information about a person on a web site. Some children have suffered from depression and suicide due to cyber bullying. Many teenagers are using the internet inappropriately. “Sexting” is an example of using technology inappropriately. People are also beginning to use Facebook and twitter more often than they used to. This is one of the main ways to socially interact with someone via technology. The digital divide separates technological haves and have-nots. </a:t>
            </a:r>
            <a:endParaRPr lang="en-US" dirty="0"/>
          </a:p>
        </p:txBody>
      </p:sp>
      <p:sp>
        <p:nvSpPr>
          <p:cNvPr id="4" name="Slide Number Placeholder 3"/>
          <p:cNvSpPr>
            <a:spLocks noGrp="1"/>
          </p:cNvSpPr>
          <p:nvPr>
            <p:ph type="sldNum" sz="quarter" idx="10"/>
          </p:nvPr>
        </p:nvSpPr>
        <p:spPr/>
        <p:txBody>
          <a:bodyPr/>
          <a:lstStyle/>
          <a:p>
            <a:fld id="{F28D6D76-3DFF-4A15-884E-42BBBDEA2FD3}" type="slidenum">
              <a:rPr lang="en-US" smtClean="0"/>
              <a:t>2</a:t>
            </a:fld>
            <a:endParaRPr lang="en-US"/>
          </a:p>
        </p:txBody>
      </p:sp>
    </p:spTree>
    <p:extLst>
      <p:ext uri="{BB962C8B-B14F-4D97-AF65-F5344CB8AC3E}">
        <p14:creationId xmlns:p14="http://schemas.microsoft.com/office/powerpoint/2010/main" val="204332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fair use guidelines describe circumstances that teachers can used copyrighted</a:t>
            </a:r>
            <a:r>
              <a:rPr lang="en-US" baseline="0" dirty="0" smtClean="0"/>
              <a:t> materials during instruction. Copyright protects the interests of those who create works, whether text, music, artwork, software, or any other creative product.  Every person has a right to privacy. One of the most significant violations of privacy relates to online privacy. Explain COPPA (Children’s Online Privacy Protection Act. When student’s are allowed to use the internet teachers must make sure they are using it appropriately. Many schools have filtering software. </a:t>
            </a:r>
            <a:endParaRPr lang="en-US" dirty="0"/>
          </a:p>
        </p:txBody>
      </p:sp>
      <p:sp>
        <p:nvSpPr>
          <p:cNvPr id="4" name="Slide Number Placeholder 3"/>
          <p:cNvSpPr>
            <a:spLocks noGrp="1"/>
          </p:cNvSpPr>
          <p:nvPr>
            <p:ph type="sldNum" sz="quarter" idx="10"/>
          </p:nvPr>
        </p:nvSpPr>
        <p:spPr/>
        <p:txBody>
          <a:bodyPr/>
          <a:lstStyle/>
          <a:p>
            <a:fld id="{F28D6D76-3DFF-4A15-884E-42BBBDEA2FD3}" type="slidenum">
              <a:rPr lang="en-US" smtClean="0"/>
              <a:t>3</a:t>
            </a:fld>
            <a:endParaRPr lang="en-US"/>
          </a:p>
        </p:txBody>
      </p:sp>
    </p:spTree>
    <p:extLst>
      <p:ext uri="{BB962C8B-B14F-4D97-AF65-F5344CB8AC3E}">
        <p14:creationId xmlns:p14="http://schemas.microsoft.com/office/powerpoint/2010/main" val="426893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content on</a:t>
            </a:r>
            <a:r>
              <a:rPr lang="en-US" baseline="0" dirty="0" smtClean="0"/>
              <a:t> the internet is not regulated; therefore, it may contain information that is inappropriate for children. Do you think the information on the internet should be censored? Have you come across any websites that show academic dishonesty? Have you ever heard that everything on the internet is true? What do you think?</a:t>
            </a:r>
            <a:endParaRPr lang="en-US" dirty="0"/>
          </a:p>
        </p:txBody>
      </p:sp>
      <p:sp>
        <p:nvSpPr>
          <p:cNvPr id="4" name="Slide Number Placeholder 3"/>
          <p:cNvSpPr>
            <a:spLocks noGrp="1"/>
          </p:cNvSpPr>
          <p:nvPr>
            <p:ph type="sldNum" sz="quarter" idx="10"/>
          </p:nvPr>
        </p:nvSpPr>
        <p:spPr/>
        <p:txBody>
          <a:bodyPr/>
          <a:lstStyle/>
          <a:p>
            <a:fld id="{F28D6D76-3DFF-4A15-884E-42BBBDEA2FD3}" type="slidenum">
              <a:rPr lang="en-US" smtClean="0"/>
              <a:t>4</a:t>
            </a:fld>
            <a:endParaRPr lang="en-US"/>
          </a:p>
        </p:txBody>
      </p:sp>
    </p:spTree>
    <p:extLst>
      <p:ext uri="{BB962C8B-B14F-4D97-AF65-F5344CB8AC3E}">
        <p14:creationId xmlns:p14="http://schemas.microsoft.com/office/powerpoint/2010/main" val="2757688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different ways technology is being used.</a:t>
            </a:r>
            <a:r>
              <a:rPr lang="en-US" baseline="0" dirty="0" smtClean="0"/>
              <a:t> Explain smart steps to using the internet. Talk about internet dating. Explain how to use the internet for bill paying and other personal information. </a:t>
            </a:r>
            <a:endParaRPr lang="en-US" dirty="0"/>
          </a:p>
        </p:txBody>
      </p:sp>
      <p:sp>
        <p:nvSpPr>
          <p:cNvPr id="4" name="Slide Number Placeholder 3"/>
          <p:cNvSpPr>
            <a:spLocks noGrp="1"/>
          </p:cNvSpPr>
          <p:nvPr>
            <p:ph type="sldNum" sz="quarter" idx="10"/>
          </p:nvPr>
        </p:nvSpPr>
        <p:spPr/>
        <p:txBody>
          <a:bodyPr/>
          <a:lstStyle/>
          <a:p>
            <a:fld id="{F28D6D76-3DFF-4A15-884E-42BBBDEA2FD3}" type="slidenum">
              <a:rPr lang="en-US" smtClean="0"/>
              <a:t>5</a:t>
            </a:fld>
            <a:endParaRPr lang="en-US"/>
          </a:p>
        </p:txBody>
      </p:sp>
    </p:spTree>
    <p:extLst>
      <p:ext uri="{BB962C8B-B14F-4D97-AF65-F5344CB8AC3E}">
        <p14:creationId xmlns:p14="http://schemas.microsoft.com/office/powerpoint/2010/main" val="2500450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13497D-00C0-4B32-83E7-B699F757A1F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485DC81C-327A-4A55-A46D-E0944141E1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3497D-00C0-4B32-83E7-B699F757A1F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DC81C-327A-4A55-A46D-E0944141E1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3497D-00C0-4B32-83E7-B699F757A1F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DC81C-327A-4A55-A46D-E0944141E1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13497D-00C0-4B32-83E7-B699F757A1F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DC81C-327A-4A55-A46D-E0944141E1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13497D-00C0-4B32-83E7-B699F757A1F1}"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DC81C-327A-4A55-A46D-E0944141E1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13497D-00C0-4B32-83E7-B699F757A1F1}"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DC81C-327A-4A55-A46D-E0944141E16B}"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713497D-00C0-4B32-83E7-B699F757A1F1}" type="datetimeFigureOut">
              <a:rPr lang="en-US" smtClean="0"/>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DC81C-327A-4A55-A46D-E0944141E16B}"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713497D-00C0-4B32-83E7-B699F757A1F1}" type="datetimeFigureOut">
              <a:rPr lang="en-US" smtClean="0"/>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DC81C-327A-4A55-A46D-E0944141E1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713497D-00C0-4B32-83E7-B699F757A1F1}" type="datetimeFigureOut">
              <a:rPr lang="en-US" smtClean="0"/>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DC81C-327A-4A55-A46D-E0944141E1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13497D-00C0-4B32-83E7-B699F757A1F1}"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DC81C-327A-4A55-A46D-E0944141E16B}"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13497D-00C0-4B32-83E7-B699F757A1F1}"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DC81C-327A-4A55-A46D-E0944141E16B}"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0713497D-00C0-4B32-83E7-B699F757A1F1}" type="datetimeFigureOut">
              <a:rPr lang="en-US" smtClean="0"/>
              <a:t>4/25/2013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485DC81C-327A-4A55-A46D-E0944141E16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Issues in Implementing Technology in Schools</a:t>
            </a:r>
            <a:endParaRPr lang="en-US" dirty="0"/>
          </a:p>
        </p:txBody>
      </p:sp>
      <p:sp>
        <p:nvSpPr>
          <p:cNvPr id="3" name="Subtitle 2"/>
          <p:cNvSpPr>
            <a:spLocks noGrp="1"/>
          </p:cNvSpPr>
          <p:nvPr>
            <p:ph type="subTitle" idx="1"/>
          </p:nvPr>
        </p:nvSpPr>
        <p:spPr/>
        <p:txBody>
          <a:bodyPr/>
          <a:lstStyle/>
          <a:p>
            <a:r>
              <a:rPr lang="en-US" dirty="0" smtClean="0"/>
              <a:t>Social Issues</a:t>
            </a:r>
          </a:p>
          <a:p>
            <a:r>
              <a:rPr lang="en-US" dirty="0" smtClean="0"/>
              <a:t>Legal Issues </a:t>
            </a:r>
          </a:p>
          <a:p>
            <a:r>
              <a:rPr lang="en-US" dirty="0" smtClean="0"/>
              <a:t>Ethical Issues </a:t>
            </a:r>
            <a:endParaRPr lang="en-US" dirty="0"/>
          </a:p>
        </p:txBody>
      </p:sp>
      <p:pic>
        <p:nvPicPr>
          <p:cNvPr id="1026" name="Picture 2"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91795"/>
            <a:ext cx="1795882" cy="18333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183328.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152400"/>
            <a:ext cx="1805940" cy="181417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Documents and Settings\137759\Local Settings\Temporary Internet Files\Content.IE5\I31E1LLO\MP900448555[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2646608"/>
            <a:ext cx="1499431" cy="2249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33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 calcmode="lin" valueType="num">
                                      <p:cBhvr additive="base">
                                        <p:cTn id="25" dur="500" fill="hold"/>
                                        <p:tgtEl>
                                          <p:spTgt spid="2050"/>
                                        </p:tgtEl>
                                        <p:attrNameLst>
                                          <p:attrName>ppt_x</p:attrName>
                                        </p:attrNameLst>
                                      </p:cBhvr>
                                      <p:tavLst>
                                        <p:tav tm="0">
                                          <p:val>
                                            <p:strVal val="#ppt_x"/>
                                          </p:val>
                                        </p:tav>
                                        <p:tav tm="100000">
                                          <p:val>
                                            <p:strVal val="#ppt_x"/>
                                          </p:val>
                                        </p:tav>
                                      </p:tavLst>
                                    </p:anim>
                                    <p:anim calcmode="lin" valueType="num">
                                      <p:cBhvr additive="base">
                                        <p:cTn id="26"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Issues</a:t>
            </a:r>
            <a:endParaRPr lang="en-US" dirty="0"/>
          </a:p>
        </p:txBody>
      </p:sp>
      <p:sp>
        <p:nvSpPr>
          <p:cNvPr id="3" name="Content Placeholder 2"/>
          <p:cNvSpPr>
            <a:spLocks noGrp="1"/>
          </p:cNvSpPr>
          <p:nvPr>
            <p:ph idx="1"/>
          </p:nvPr>
        </p:nvSpPr>
        <p:spPr/>
        <p:txBody>
          <a:bodyPr>
            <a:normAutofit/>
          </a:bodyPr>
          <a:lstStyle/>
          <a:p>
            <a:r>
              <a:rPr lang="en-US" sz="2400" b="1" u="sng" dirty="0" smtClean="0"/>
              <a:t>Cyber bullying </a:t>
            </a:r>
            <a:r>
              <a:rPr lang="en-US" sz="2400" dirty="0" smtClean="0"/>
              <a:t>is an incident when the Internet, cell phones, and other electronics are used to intentionally hurt or embarrass another person. </a:t>
            </a:r>
          </a:p>
          <a:p>
            <a:r>
              <a:rPr lang="en-US" sz="2400" dirty="0" smtClean="0"/>
              <a:t>Children may use the internet inappropriately for </a:t>
            </a:r>
            <a:r>
              <a:rPr lang="en-US" sz="2400" b="1" u="sng" dirty="0" smtClean="0"/>
              <a:t>social interaction. </a:t>
            </a:r>
          </a:p>
          <a:p>
            <a:r>
              <a:rPr lang="en-US" sz="2400" dirty="0" smtClean="0"/>
              <a:t>Many people are using social network sites like Facebook and twitter for social interaction. </a:t>
            </a:r>
          </a:p>
          <a:p>
            <a:r>
              <a:rPr lang="en-US" sz="2400" dirty="0" smtClean="0"/>
              <a:t>The </a:t>
            </a:r>
            <a:r>
              <a:rPr lang="en-US" sz="2400" b="1" u="sng" dirty="0" smtClean="0"/>
              <a:t>Digital Divide </a:t>
            </a:r>
            <a:r>
              <a:rPr lang="en-US" sz="2400" dirty="0" smtClean="0"/>
              <a:t>is all the U.S. households with Internet or Broadband Access, October 2003.</a:t>
            </a:r>
            <a:endParaRPr lang="en-US" sz="2400" dirty="0"/>
          </a:p>
        </p:txBody>
      </p:sp>
      <p:pic>
        <p:nvPicPr>
          <p:cNvPr id="2050" name="Picture 2" descr="C:\Documents and Settings\137759\Local Settings\Temporary Internet Files\Content.IE5\CO1AP17C\MP9004484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4922458"/>
            <a:ext cx="9906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137759\Local Settings\Temporary Internet Files\Content.IE5\NCZQOCJE\MP90043086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49368"/>
            <a:ext cx="16002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53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Effect transition="in" filter="wipe(down)">
                                      <p:cBhvr>
                                        <p:cTn id="32" dur="500"/>
                                        <p:tgtEl>
                                          <p:spTgt spid="20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Effect transition="in" filter="wipe(down)">
                                      <p:cBhvr>
                                        <p:cTn id="3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 </a:t>
            </a:r>
            <a:endParaRPr lang="en-US" dirty="0"/>
          </a:p>
        </p:txBody>
      </p:sp>
      <p:sp>
        <p:nvSpPr>
          <p:cNvPr id="3" name="Content Placeholder 2"/>
          <p:cNvSpPr>
            <a:spLocks noGrp="1"/>
          </p:cNvSpPr>
          <p:nvPr>
            <p:ph idx="1"/>
          </p:nvPr>
        </p:nvSpPr>
        <p:spPr/>
        <p:txBody>
          <a:bodyPr/>
          <a:lstStyle/>
          <a:p>
            <a:r>
              <a:rPr lang="en-US" dirty="0" smtClean="0"/>
              <a:t>Copyright protects the rights of the owner of intellectual property. </a:t>
            </a:r>
          </a:p>
          <a:p>
            <a:r>
              <a:rPr lang="en-US" dirty="0" smtClean="0"/>
              <a:t>The right to privacy is one of the most significant issues in both education and society.</a:t>
            </a:r>
          </a:p>
          <a:p>
            <a:r>
              <a:rPr lang="en-US" dirty="0" smtClean="0"/>
              <a:t>Once technology is made available someone must ensure that it is being used appropriately. </a:t>
            </a:r>
            <a:endParaRPr lang="en-US" dirty="0"/>
          </a:p>
        </p:txBody>
      </p:sp>
      <p:pic>
        <p:nvPicPr>
          <p:cNvPr id="3075" name="Picture 3" descr="C:\Documents and Settings\137759\Local Settings\Temporary Internet Files\Content.IE5\CO1AP17C\MP9003057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3657600"/>
            <a:ext cx="2687066" cy="2848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58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randombar(horizontal)">
                                      <p:cBhvr>
                                        <p:cTn id="14" dur="500"/>
                                        <p:tgtEl>
                                          <p:spTgt spid="307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idx="1"/>
          </p:nvPr>
        </p:nvSpPr>
        <p:spPr/>
        <p:txBody>
          <a:bodyPr/>
          <a:lstStyle/>
          <a:p>
            <a:r>
              <a:rPr lang="en-US" dirty="0" smtClean="0"/>
              <a:t>The content on the internet is not regulated. It can contain material that is inappropriate for children. </a:t>
            </a:r>
          </a:p>
          <a:p>
            <a:r>
              <a:rPr lang="en-US" dirty="0" smtClean="0"/>
              <a:t>Should society censor what is put on the internet?</a:t>
            </a:r>
          </a:p>
          <a:p>
            <a:r>
              <a:rPr lang="en-US" dirty="0" smtClean="0"/>
              <a:t>Some students are now hiring other students to do their work for them.</a:t>
            </a:r>
          </a:p>
          <a:p>
            <a:r>
              <a:rPr lang="en-US" dirty="0" smtClean="0"/>
              <a:t>Freedom of Speech</a:t>
            </a:r>
          </a:p>
          <a:p>
            <a:endParaRPr lang="en-US" dirty="0"/>
          </a:p>
        </p:txBody>
      </p:sp>
      <p:pic>
        <p:nvPicPr>
          <p:cNvPr id="1026" name="Picture 2" descr="C:\Documents and Settings\137759\Local Settings\Temporary Internet Files\Content.IE5\NCZQOCJE\MP90040179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429000"/>
            <a:ext cx="3901440" cy="259994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137759\Local Settings\Temporary Internet Files\Content.IE5\I31E1LLO\MP91022093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4191000"/>
            <a:ext cx="2364676" cy="2362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67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Effect transition="in" filter="barn(inVertical)">
                                      <p:cBhvr>
                                        <p:cTn id="32" dur="5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barn(inVertical)">
                                      <p:cBhvr>
                                        <p:cTn id="3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Technology is slowly taking over the world. </a:t>
            </a:r>
          </a:p>
          <a:p>
            <a:r>
              <a:rPr lang="en-US" dirty="0" smtClean="0"/>
              <a:t>Be smart when using the internet.</a:t>
            </a:r>
          </a:p>
          <a:p>
            <a:r>
              <a:rPr lang="en-US" dirty="0" smtClean="0"/>
              <a:t>Never display your personal information on a website!</a:t>
            </a:r>
          </a:p>
          <a:p>
            <a:r>
              <a:rPr lang="en-US" dirty="0" smtClean="0"/>
              <a:t>Always be honest when using the internet.</a:t>
            </a:r>
          </a:p>
          <a:p>
            <a:endParaRPr lang="en-US" dirty="0" smtClean="0"/>
          </a:p>
          <a:p>
            <a:endParaRPr lang="en-US" dirty="0"/>
          </a:p>
        </p:txBody>
      </p:sp>
      <p:pic>
        <p:nvPicPr>
          <p:cNvPr id="3074" name="Picture 2" descr="C:\Documents and Settings\137759\Local Settings\Temporary Internet Files\Content.IE5\PJWCWUA9\MC90044138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0" end="0"/>
                                            </p:txEl>
                                          </p:spTgt>
                                        </p:tgtEl>
                                        <p:attrNameLst>
                                          <p:attrName>ppt_x</p:attrName>
                                          <p:attrName>ppt_y</p:attrName>
                                        </p:attrNameLst>
                                      </p:cBhvr>
                                    </p:animMotion>
                                    <p:animRot by="1500000">
                                      <p:cBhvr>
                                        <p:cTn id="15" dur="125" fill="hold">
                                          <p:stCondLst>
                                            <p:cond delay="0"/>
                                          </p:stCondLst>
                                        </p:cTn>
                                        <p:tgtEl>
                                          <p:spTgt spid="3">
                                            <p:txEl>
                                              <p:pRg st="0" end="0"/>
                                            </p:txEl>
                                          </p:spTgt>
                                        </p:tgtEl>
                                        <p:attrNameLst>
                                          <p:attrName>r</p:attrName>
                                        </p:attrNameLst>
                                      </p:cBhvr>
                                    </p:animRot>
                                    <p:animRot by="-1500000">
                                      <p:cBhvr>
                                        <p:cTn id="16" dur="125" fill="hold">
                                          <p:stCondLst>
                                            <p:cond delay="125"/>
                                          </p:stCondLst>
                                        </p:cTn>
                                        <p:tgtEl>
                                          <p:spTgt spid="3">
                                            <p:txEl>
                                              <p:pRg st="0" end="0"/>
                                            </p:txEl>
                                          </p:spTgt>
                                        </p:tgtEl>
                                        <p:attrNameLst>
                                          <p:attrName>r</p:attrName>
                                        </p:attrNameLst>
                                      </p:cBhvr>
                                    </p:animRot>
                                    <p:animRot by="-1500000">
                                      <p:cBhvr>
                                        <p:cTn id="17" dur="125" fill="hold">
                                          <p:stCondLst>
                                            <p:cond delay="250"/>
                                          </p:stCondLst>
                                        </p:cTn>
                                        <p:tgtEl>
                                          <p:spTgt spid="3">
                                            <p:txEl>
                                              <p:pRg st="0" end="0"/>
                                            </p:txEl>
                                          </p:spTgt>
                                        </p:tgtEl>
                                        <p:attrNameLst>
                                          <p:attrName>r</p:attrName>
                                        </p:attrNameLst>
                                      </p:cBhvr>
                                    </p:animRot>
                                    <p:animRot by="1500000">
                                      <p:cBhvr>
                                        <p:cTn id="18" dur="125" fill="hold">
                                          <p:stCondLst>
                                            <p:cond delay="375"/>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1" end="1"/>
                                            </p:txEl>
                                          </p:spTgt>
                                        </p:tgtEl>
                                        <p:attrNameLst>
                                          <p:attrName>ppt_x</p:attrName>
                                          <p:attrName>ppt_y</p:attrName>
                                        </p:attrNameLst>
                                      </p:cBhvr>
                                    </p:animMotion>
                                    <p:animRot by="1500000">
                                      <p:cBhvr>
                                        <p:cTn id="23" dur="125" fill="hold">
                                          <p:stCondLst>
                                            <p:cond delay="0"/>
                                          </p:stCondLst>
                                        </p:cTn>
                                        <p:tgtEl>
                                          <p:spTgt spid="3">
                                            <p:txEl>
                                              <p:pRg st="1" end="1"/>
                                            </p:txEl>
                                          </p:spTgt>
                                        </p:tgtEl>
                                        <p:attrNameLst>
                                          <p:attrName>r</p:attrName>
                                        </p:attrNameLst>
                                      </p:cBhvr>
                                    </p:animRot>
                                    <p:animRot by="-1500000">
                                      <p:cBhvr>
                                        <p:cTn id="24" dur="125" fill="hold">
                                          <p:stCondLst>
                                            <p:cond delay="125"/>
                                          </p:stCondLst>
                                        </p:cTn>
                                        <p:tgtEl>
                                          <p:spTgt spid="3">
                                            <p:txEl>
                                              <p:pRg st="1" end="1"/>
                                            </p:txEl>
                                          </p:spTgt>
                                        </p:tgtEl>
                                        <p:attrNameLst>
                                          <p:attrName>r</p:attrName>
                                        </p:attrNameLst>
                                      </p:cBhvr>
                                    </p:animRot>
                                    <p:animRot by="-1500000">
                                      <p:cBhvr>
                                        <p:cTn id="25" dur="125" fill="hold">
                                          <p:stCondLst>
                                            <p:cond delay="250"/>
                                          </p:stCondLst>
                                        </p:cTn>
                                        <p:tgtEl>
                                          <p:spTgt spid="3">
                                            <p:txEl>
                                              <p:pRg st="1" end="1"/>
                                            </p:txEl>
                                          </p:spTgt>
                                        </p:tgtEl>
                                        <p:attrNameLst>
                                          <p:attrName>r</p:attrName>
                                        </p:attrNameLst>
                                      </p:cBhvr>
                                    </p:animRot>
                                    <p:animRot by="1500000">
                                      <p:cBhvr>
                                        <p:cTn id="26" dur="125" fill="hold">
                                          <p:stCondLst>
                                            <p:cond delay="375"/>
                                          </p:stCondLst>
                                        </p:cTn>
                                        <p:tgtEl>
                                          <p:spTgt spid="3">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2" end="2"/>
                                            </p:txEl>
                                          </p:spTgt>
                                        </p:tgtEl>
                                        <p:attrNameLst>
                                          <p:attrName>ppt_x</p:attrName>
                                          <p:attrName>ppt_y</p:attrName>
                                        </p:attrNameLst>
                                      </p:cBhvr>
                                    </p:animMotion>
                                    <p:animRot by="1500000">
                                      <p:cBhvr>
                                        <p:cTn id="31" dur="125" fill="hold">
                                          <p:stCondLst>
                                            <p:cond delay="0"/>
                                          </p:stCondLst>
                                        </p:cTn>
                                        <p:tgtEl>
                                          <p:spTgt spid="3">
                                            <p:txEl>
                                              <p:pRg st="2" end="2"/>
                                            </p:txEl>
                                          </p:spTgt>
                                        </p:tgtEl>
                                        <p:attrNameLst>
                                          <p:attrName>r</p:attrName>
                                        </p:attrNameLst>
                                      </p:cBhvr>
                                    </p:animRot>
                                    <p:animRot by="-1500000">
                                      <p:cBhvr>
                                        <p:cTn id="32" dur="125" fill="hold">
                                          <p:stCondLst>
                                            <p:cond delay="125"/>
                                          </p:stCondLst>
                                        </p:cTn>
                                        <p:tgtEl>
                                          <p:spTgt spid="3">
                                            <p:txEl>
                                              <p:pRg st="2" end="2"/>
                                            </p:txEl>
                                          </p:spTgt>
                                        </p:tgtEl>
                                        <p:attrNameLst>
                                          <p:attrName>r</p:attrName>
                                        </p:attrNameLst>
                                      </p:cBhvr>
                                    </p:animRot>
                                    <p:animRot by="-1500000">
                                      <p:cBhvr>
                                        <p:cTn id="33" dur="125" fill="hold">
                                          <p:stCondLst>
                                            <p:cond delay="250"/>
                                          </p:stCondLst>
                                        </p:cTn>
                                        <p:tgtEl>
                                          <p:spTgt spid="3">
                                            <p:txEl>
                                              <p:pRg st="2" end="2"/>
                                            </p:txEl>
                                          </p:spTgt>
                                        </p:tgtEl>
                                        <p:attrNameLst>
                                          <p:attrName>r</p:attrName>
                                        </p:attrNameLst>
                                      </p:cBhvr>
                                    </p:animRot>
                                    <p:animRot by="1500000">
                                      <p:cBhvr>
                                        <p:cTn id="34" dur="125" fill="hold">
                                          <p:stCondLst>
                                            <p:cond delay="375"/>
                                          </p:stCondLst>
                                        </p:cTn>
                                        <p:tgtEl>
                                          <p:spTgt spid="3">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3" end="3"/>
                                            </p:txEl>
                                          </p:spTgt>
                                        </p:tgtEl>
                                        <p:attrNameLst>
                                          <p:attrName>ppt_x</p:attrName>
                                          <p:attrName>ppt_y</p:attrName>
                                        </p:attrNameLst>
                                      </p:cBhvr>
                                    </p:animMotion>
                                    <p:animRot by="1500000">
                                      <p:cBhvr>
                                        <p:cTn id="39" dur="125" fill="hold">
                                          <p:stCondLst>
                                            <p:cond delay="0"/>
                                          </p:stCondLst>
                                        </p:cTn>
                                        <p:tgtEl>
                                          <p:spTgt spid="3">
                                            <p:txEl>
                                              <p:pRg st="3" end="3"/>
                                            </p:txEl>
                                          </p:spTgt>
                                        </p:tgtEl>
                                        <p:attrNameLst>
                                          <p:attrName>r</p:attrName>
                                        </p:attrNameLst>
                                      </p:cBhvr>
                                    </p:animRot>
                                    <p:animRot by="-1500000">
                                      <p:cBhvr>
                                        <p:cTn id="40" dur="125" fill="hold">
                                          <p:stCondLst>
                                            <p:cond delay="125"/>
                                          </p:stCondLst>
                                        </p:cTn>
                                        <p:tgtEl>
                                          <p:spTgt spid="3">
                                            <p:txEl>
                                              <p:pRg st="3" end="3"/>
                                            </p:txEl>
                                          </p:spTgt>
                                        </p:tgtEl>
                                        <p:attrNameLst>
                                          <p:attrName>r</p:attrName>
                                        </p:attrNameLst>
                                      </p:cBhvr>
                                    </p:animRot>
                                    <p:animRot by="-1500000">
                                      <p:cBhvr>
                                        <p:cTn id="41" dur="125" fill="hold">
                                          <p:stCondLst>
                                            <p:cond delay="250"/>
                                          </p:stCondLst>
                                        </p:cTn>
                                        <p:tgtEl>
                                          <p:spTgt spid="3">
                                            <p:txEl>
                                              <p:pRg st="3" end="3"/>
                                            </p:txEl>
                                          </p:spTgt>
                                        </p:tgtEl>
                                        <p:attrNameLst>
                                          <p:attrName>r</p:attrName>
                                        </p:attrNameLst>
                                      </p:cBhvr>
                                    </p:animRot>
                                    <p:animRot by="1500000">
                                      <p:cBhvr>
                                        <p:cTn id="42" dur="125" fill="hold">
                                          <p:stCondLst>
                                            <p:cond delay="375"/>
                                          </p:stCondLst>
                                        </p:cTn>
                                        <p:tgtEl>
                                          <p:spTgt spid="3">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074"/>
                                        </p:tgtEl>
                                        <p:attrNameLst>
                                          <p:attrName>style.visibility</p:attrName>
                                        </p:attrNameLst>
                                      </p:cBhvr>
                                      <p:to>
                                        <p:strVal val="visible"/>
                                      </p:to>
                                    </p:set>
                                    <p:animEffect transition="in" filter="wheel(1)">
                                      <p:cBhvr>
                                        <p:cTn id="4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t>Lever-Duffy, Judy, Jean B. McDonald, and Al P. </a:t>
            </a:r>
            <a:r>
              <a:rPr lang="en-US" dirty="0" err="1"/>
              <a:t>Mizell</a:t>
            </a:r>
            <a:r>
              <a:rPr lang="en-US" dirty="0"/>
              <a:t>. </a:t>
            </a:r>
            <a:r>
              <a:rPr lang="en-US" i="1" dirty="0"/>
              <a:t>Teaching and Learning with Technology</a:t>
            </a:r>
            <a:r>
              <a:rPr lang="en-US" dirty="0"/>
              <a:t>. Boston: </a:t>
            </a:r>
            <a:r>
              <a:rPr lang="en-US" dirty="0" err="1"/>
              <a:t>Allyn</a:t>
            </a:r>
            <a:r>
              <a:rPr lang="en-US" dirty="0"/>
              <a:t> and Bacon, 2003. Print.</a:t>
            </a:r>
          </a:p>
        </p:txBody>
      </p:sp>
    </p:spTree>
    <p:extLst>
      <p:ext uri="{BB962C8B-B14F-4D97-AF65-F5344CB8AC3E}">
        <p14:creationId xmlns:p14="http://schemas.microsoft.com/office/powerpoint/2010/main" val="1429092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89</TotalTime>
  <Words>576</Words>
  <Application>Microsoft Office PowerPoint</Application>
  <PresentationFormat>On-screen Show (4:3)</PresentationFormat>
  <Paragraphs>34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 Pop</vt:lpstr>
      <vt:lpstr>Issues in Implementing Technology in Schools</vt:lpstr>
      <vt:lpstr>Social Issues</vt:lpstr>
      <vt:lpstr>Legal Issues </vt:lpstr>
      <vt:lpstr>Ethical Issues</vt:lpstr>
      <vt:lpstr>Remember</vt:lpstr>
      <vt:lpstr>Resources</vt:lpstr>
    </vt:vector>
  </TitlesOfParts>
  <Company>Franciscan 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Implementing Technology in Schools</dc:title>
  <dc:creator>Johnson Erica E</dc:creator>
  <cp:lastModifiedBy>Erica</cp:lastModifiedBy>
  <cp:revision>15</cp:revision>
  <dcterms:created xsi:type="dcterms:W3CDTF">2012-07-14T21:00:49Z</dcterms:created>
  <dcterms:modified xsi:type="dcterms:W3CDTF">2013-04-25T23:15:15Z</dcterms:modified>
</cp:coreProperties>
</file>